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960" r:id="rId5"/>
    <p:sldMasterId id="2147483973" r:id="rId6"/>
  </p:sldMasterIdLst>
  <p:notesMasterIdLst>
    <p:notesMasterId r:id="rId8"/>
  </p:notesMasterIdLst>
  <p:handoutMasterIdLst>
    <p:handoutMasterId r:id="rId9"/>
  </p:handoutMasterIdLst>
  <p:sldIdLst>
    <p:sldId id="2171" r:id="rId7"/>
  </p:sldIdLst>
  <p:sldSz cx="9601200" cy="7315200"/>
  <p:notesSz cx="7315200" cy="9601200"/>
  <p:defaultTextStyle>
    <a:defPPr>
      <a:defRPr lang="en-US"/>
    </a:defPPr>
    <a:lvl1pPr marL="0" algn="l" defTabSz="4004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00481" algn="l" defTabSz="4004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00918" algn="l" defTabSz="4004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201366" algn="l" defTabSz="4004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601820" algn="l" defTabSz="4004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002277" algn="l" defTabSz="4004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402735" algn="l" defTabSz="4004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2803198" algn="l" defTabSz="4004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203664" algn="l" defTabSz="4004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4560" userDrawn="1">
          <p15:clr>
            <a:srgbClr val="A4A3A4"/>
          </p15:clr>
        </p15:guide>
        <p15:guide id="3" orient="horz" pos="21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0" userDrawn="1">
          <p15:clr>
            <a:srgbClr val="A4A3A4"/>
          </p15:clr>
        </p15:guide>
        <p15:guide id="2" pos="2296" userDrawn="1">
          <p15:clr>
            <a:srgbClr val="A4A3A4"/>
          </p15:clr>
        </p15:guide>
        <p15:guide id="3" orient="horz" pos="3024" userDrawn="1">
          <p15:clr>
            <a:srgbClr val="A4A3A4"/>
          </p15:clr>
        </p15:guide>
        <p15:guide id="4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enzo Chiarastella" initials="LC" lastIdx="1" clrIdx="0">
    <p:extLst>
      <p:ext uri="{19B8F6BF-5375-455C-9EA6-DF929625EA0E}">
        <p15:presenceInfo xmlns:p15="http://schemas.microsoft.com/office/powerpoint/2012/main" userId="S-1-5-21-682003330-1708537768-725345543-5756" providerId="AD"/>
      </p:ext>
    </p:extLst>
  </p:cmAuthor>
  <p:cmAuthor id="2" name="Linda McKean" initials="LM" lastIdx="1" clrIdx="1">
    <p:extLst>
      <p:ext uri="{19B8F6BF-5375-455C-9EA6-DF929625EA0E}">
        <p15:presenceInfo xmlns:p15="http://schemas.microsoft.com/office/powerpoint/2012/main" userId="S::lindam@perpetualenergyinc.com::c41707be-e32b-46d1-9de7-da756bfe3b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84"/>
    <a:srgbClr val="00FFFF"/>
    <a:srgbClr val="FF0E0E"/>
    <a:srgbClr val="0A12EF"/>
    <a:srgbClr val="7E004B"/>
    <a:srgbClr val="DA0082"/>
    <a:srgbClr val="700043"/>
    <a:srgbClr val="EC008C"/>
    <a:srgbClr val="A9003D"/>
    <a:srgbClr val="B22E6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224" y="64"/>
      </p:cViewPr>
      <p:guideLst>
        <p:guide orient="horz" pos="2168"/>
        <p:guide pos="4560"/>
        <p:guide orient="horz" pos="216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020"/>
        <p:guide pos="2296"/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01" tIns="48300" rIns="96601" bIns="48300" rtlCol="0"/>
          <a:lstStyle>
            <a:lvl1pPr algn="l">
              <a:defRPr sz="1200"/>
            </a:lvl1pPr>
          </a:lstStyle>
          <a:p>
            <a:endParaRPr lang="en-US">
              <a:latin typeface="Tahoma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6601" tIns="48300" rIns="96601" bIns="48300" rtlCol="0"/>
          <a:lstStyle>
            <a:lvl1pPr algn="r">
              <a:defRPr sz="1200"/>
            </a:lvl1pPr>
          </a:lstStyle>
          <a:p>
            <a:endParaRPr lang="en-US">
              <a:latin typeface="Tahom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01" tIns="48300" rIns="96601" bIns="48300" rtlCol="0" anchor="b"/>
          <a:lstStyle>
            <a:lvl1pPr algn="l">
              <a:defRPr sz="1200"/>
            </a:lvl1pPr>
          </a:lstStyle>
          <a:p>
            <a:endParaRPr lang="en-US">
              <a:latin typeface="Tahom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9" y="9119474"/>
            <a:ext cx="3169920" cy="480060"/>
          </a:xfrm>
          <a:prstGeom prst="rect">
            <a:avLst/>
          </a:prstGeom>
        </p:spPr>
        <p:txBody>
          <a:bodyPr vert="horz" lIns="96601" tIns="48300" rIns="96601" bIns="48300" rtlCol="0" anchor="b"/>
          <a:lstStyle>
            <a:lvl1pPr algn="r">
              <a:defRPr sz="1200"/>
            </a:lvl1pPr>
          </a:lstStyle>
          <a:p>
            <a:fld id="{134A0E0E-A335-4849-B273-9766E6354638}" type="slidenum">
              <a:rPr lang="en-US" smtClean="0">
                <a:latin typeface="Tahoma"/>
              </a:rPr>
              <a:t>‹#›</a:t>
            </a:fld>
            <a:endParaRPr lang="en-US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186252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01" tIns="48300" rIns="96601" bIns="48300" rtlCol="0"/>
          <a:lstStyle>
            <a:lvl1pPr algn="l">
              <a:defRPr sz="1200">
                <a:latin typeface="Tahoma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6601" tIns="48300" rIns="96601" bIns="48300" rtlCol="0"/>
          <a:lstStyle>
            <a:lvl1pPr algn="r">
              <a:defRPr sz="1200">
                <a:latin typeface="Tahoma"/>
              </a:defRPr>
            </a:lvl1pPr>
          </a:lstStyle>
          <a:p>
            <a:fld id="{D1AABDAC-9F03-314F-A2DF-91E8879A71B9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95400" y="719138"/>
            <a:ext cx="47244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1" tIns="48300" rIns="96601" bIns="4830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01" tIns="48300" rIns="96601" bIns="4830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01" tIns="48300" rIns="96601" bIns="48300" rtlCol="0" anchor="b"/>
          <a:lstStyle>
            <a:lvl1pPr algn="l">
              <a:defRPr sz="1200">
                <a:latin typeface="Tahoma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4"/>
            <a:ext cx="3169920" cy="480060"/>
          </a:xfrm>
          <a:prstGeom prst="rect">
            <a:avLst/>
          </a:prstGeom>
        </p:spPr>
        <p:txBody>
          <a:bodyPr vert="horz" lIns="96601" tIns="48300" rIns="96601" bIns="48300" rtlCol="0" anchor="b"/>
          <a:lstStyle>
            <a:lvl1pPr algn="r">
              <a:defRPr sz="1200">
                <a:latin typeface="Tahoma"/>
              </a:defRPr>
            </a:lvl1pPr>
          </a:lstStyle>
          <a:p>
            <a:fld id="{C9FA7867-E28D-5549-845F-53E27BA276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641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00481" rtl="0" eaLnBrk="1" latinLnBrk="0" hangingPunct="1">
      <a:defRPr sz="1200" kern="1200">
        <a:solidFill>
          <a:schemeClr val="tx1"/>
        </a:solidFill>
        <a:latin typeface="Tahoma"/>
        <a:ea typeface="+mn-ea"/>
        <a:cs typeface="+mn-cs"/>
      </a:defRPr>
    </a:lvl1pPr>
    <a:lvl2pPr marL="400481" algn="l" defTabSz="400481" rtl="0" eaLnBrk="1" latinLnBrk="0" hangingPunct="1">
      <a:defRPr sz="1200" kern="1200">
        <a:solidFill>
          <a:schemeClr val="tx1"/>
        </a:solidFill>
        <a:latin typeface="Tahoma"/>
        <a:ea typeface="+mn-ea"/>
        <a:cs typeface="+mn-cs"/>
      </a:defRPr>
    </a:lvl2pPr>
    <a:lvl3pPr marL="800918" algn="l" defTabSz="400481" rtl="0" eaLnBrk="1" latinLnBrk="0" hangingPunct="1">
      <a:defRPr sz="1200" kern="1200">
        <a:solidFill>
          <a:schemeClr val="tx1"/>
        </a:solidFill>
        <a:latin typeface="Tahoma"/>
        <a:ea typeface="+mn-ea"/>
        <a:cs typeface="+mn-cs"/>
      </a:defRPr>
    </a:lvl3pPr>
    <a:lvl4pPr marL="1201366" algn="l" defTabSz="400481" rtl="0" eaLnBrk="1" latinLnBrk="0" hangingPunct="1">
      <a:defRPr sz="1200" kern="1200">
        <a:solidFill>
          <a:schemeClr val="tx1"/>
        </a:solidFill>
        <a:latin typeface="Tahoma"/>
        <a:ea typeface="+mn-ea"/>
        <a:cs typeface="+mn-cs"/>
      </a:defRPr>
    </a:lvl4pPr>
    <a:lvl5pPr marL="1601820" algn="l" defTabSz="400481" rtl="0" eaLnBrk="1" latinLnBrk="0" hangingPunct="1">
      <a:defRPr sz="1200" kern="1200">
        <a:solidFill>
          <a:schemeClr val="tx1"/>
        </a:solidFill>
        <a:latin typeface="Tahoma"/>
        <a:ea typeface="+mn-ea"/>
        <a:cs typeface="+mn-cs"/>
      </a:defRPr>
    </a:lvl5pPr>
    <a:lvl6pPr marL="2002277" algn="l" defTabSz="4004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402735" algn="l" defTabSz="4004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803198" algn="l" defTabSz="4004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203664" algn="l" defTabSz="4004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FA7867-E28D-5549-845F-53E27BA276C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5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0E05-C6E6-0DC0-5099-938702B7D4DE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292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add slide title  [1 line max]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860633"/>
            <a:r>
              <a:rPr lang="en-CA"/>
              <a:t>DRAFT - JUNE 18,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CF816B-9294-4217-925C-05510E7665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49135" y="946673"/>
            <a:ext cx="7419109" cy="17212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/>
          <a:lstStyle>
            <a:lvl1pPr marL="0" marR="0" indent="0" algn="l" defTabSz="946697" rtl="0" eaLnBrk="1" fontAlgn="auto" latinLnBrk="0" hangingPunct="1">
              <a:lnSpc>
                <a:spcPts val="169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12" i="1" baseline="0">
                <a:solidFill>
                  <a:schemeClr val="accent4"/>
                </a:solidFill>
              </a:defRPr>
            </a:lvl1pPr>
            <a:lvl2pPr marL="473348" indent="0">
              <a:buNone/>
              <a:defRPr sz="1129"/>
            </a:lvl2pPr>
            <a:lvl3pPr marL="946697" indent="0">
              <a:buNone/>
              <a:defRPr sz="1129"/>
            </a:lvl3pPr>
            <a:lvl4pPr marL="1420045" indent="0">
              <a:buNone/>
              <a:defRPr sz="1129"/>
            </a:lvl4pPr>
            <a:lvl5pPr marL="1893393" indent="0">
              <a:buNone/>
              <a:defRPr sz="1129"/>
            </a:lvl5pPr>
          </a:lstStyle>
          <a:p>
            <a:pPr lvl="0"/>
            <a:r>
              <a:rPr lang="en-US"/>
              <a:t>Click to add slide subtitle  [1 line max]</a:t>
            </a:r>
          </a:p>
        </p:txBody>
      </p:sp>
    </p:spTree>
    <p:extLst>
      <p:ext uri="{BB962C8B-B14F-4D97-AF65-F5344CB8AC3E}">
        <p14:creationId xmlns:p14="http://schemas.microsoft.com/office/powerpoint/2010/main" val="3750142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06">
          <p15:clr>
            <a:srgbClr val="FBAE40"/>
          </p15:clr>
        </p15:guide>
        <p15:guide id="2" orient="horz" pos="2822">
          <p15:clr>
            <a:srgbClr val="FBAE40"/>
          </p15:clr>
        </p15:guide>
        <p15:guide id="3" pos="3050">
          <p15:clr>
            <a:srgbClr val="FBAE40"/>
          </p15:clr>
        </p15:guide>
        <p15:guide id="4" pos="328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722448"/>
            <a:ext cx="9601200" cy="594361"/>
          </a:xfrm>
          <a:prstGeom prst="rect">
            <a:avLst/>
          </a:prstGeom>
          <a:solidFill>
            <a:srgbClr val="F7941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425" tIns="42736" rIns="85425" bIns="42736" rtlCol="0" anchor="ctr"/>
          <a:lstStyle/>
          <a:p>
            <a:pPr algn="ctr" defTabSz="422612"/>
            <a:endParaRPr lang="en-US">
              <a:solidFill>
                <a:srgbClr val="98005C"/>
              </a:solidFill>
              <a:latin typeface="Tahom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D790E05-C6E6-0DC0-5099-938702B7D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4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722448"/>
            <a:ext cx="9601200" cy="594361"/>
          </a:xfrm>
          <a:prstGeom prst="rect">
            <a:avLst/>
          </a:prstGeom>
          <a:solidFill>
            <a:srgbClr val="00A03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425" tIns="42736" rIns="85425" bIns="42736" rtlCol="0" anchor="ctr"/>
          <a:lstStyle/>
          <a:p>
            <a:pPr algn="ctr" defTabSz="422612"/>
            <a:endParaRPr lang="en-US">
              <a:solidFill>
                <a:srgbClr val="98005C"/>
              </a:solidFill>
              <a:latin typeface="Tahom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D790E05-C6E6-0DC0-5099-938702B7D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722448"/>
            <a:ext cx="9601200" cy="594361"/>
          </a:xfrm>
          <a:prstGeom prst="rect">
            <a:avLst/>
          </a:prstGeom>
          <a:solidFill>
            <a:srgbClr val="118ED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425" tIns="42736" rIns="85425" bIns="42736" rtlCol="0" anchor="ctr"/>
          <a:lstStyle/>
          <a:p>
            <a:pPr algn="ctr" defTabSz="422612"/>
            <a:endParaRPr lang="en-US">
              <a:solidFill>
                <a:srgbClr val="98005C"/>
              </a:solidFill>
              <a:latin typeface="Tahom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D790E05-C6E6-0DC0-5099-938702B7D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5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722448"/>
            <a:ext cx="9601200" cy="594361"/>
          </a:xfrm>
          <a:prstGeom prst="rect">
            <a:avLst/>
          </a:prstGeom>
          <a:solidFill>
            <a:srgbClr val="E4007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425" tIns="42736" rIns="85425" bIns="42736" rtlCol="0" anchor="ctr"/>
          <a:lstStyle/>
          <a:p>
            <a:pPr algn="ctr" defTabSz="422612"/>
            <a:endParaRPr lang="en-US">
              <a:solidFill>
                <a:srgbClr val="98005C"/>
              </a:solidFill>
              <a:latin typeface="Tahom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D790E05-C6E6-0DC0-5099-938702B7D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4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722448"/>
            <a:ext cx="9601200" cy="594361"/>
          </a:xfrm>
          <a:prstGeom prst="rect">
            <a:avLst/>
          </a:prstGeom>
          <a:solidFill>
            <a:srgbClr val="EEDB0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425" tIns="42736" rIns="85425" bIns="42736" rtlCol="0" anchor="ctr"/>
          <a:lstStyle/>
          <a:p>
            <a:pPr algn="ctr" defTabSz="422612"/>
            <a:endParaRPr lang="en-US">
              <a:solidFill>
                <a:srgbClr val="98005C"/>
              </a:solidFill>
              <a:latin typeface="Tahom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D790E05-C6E6-0DC0-5099-938702B7D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4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722448"/>
            <a:ext cx="9601200" cy="59436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5425" tIns="42736" rIns="85425" bIns="42736" rtlCol="0" anchor="ctr"/>
          <a:lstStyle/>
          <a:p>
            <a:pPr algn="ctr" defTabSz="422612"/>
            <a:endParaRPr lang="en-US">
              <a:solidFill>
                <a:srgbClr val="98005C"/>
              </a:solidFill>
              <a:latin typeface="Tahom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790E05-C6E6-0DC0-5099-938702B7D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004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336C28-CA7C-85B2-88A9-B150102B54C3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0048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3/11/2025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004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004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344172-CDA4-922A-1012-CC45739A0B30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0048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460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24ED0-C0D9-48A8-A30B-7F1CF5C035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150" y="1196975"/>
            <a:ext cx="7200900" cy="25463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28FE09-A46D-43CD-B9CD-0F3E3A009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0150" y="3841750"/>
            <a:ext cx="7200900" cy="17668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C5BE3-F38D-419D-8639-B410829F50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02560"/>
            <a:fld id="{B298140F-E0CD-4C7C-B2BC-248C8D938E09}" type="slidenum">
              <a:rPr lang="en-US" smtClean="0">
                <a:solidFill>
                  <a:prstClr val="black"/>
                </a:solidFill>
              </a:rPr>
              <a:pPr defTabSz="40256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30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EDACCDD-566C-4945-9D4B-E913F3E49D3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43900" cy="8001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4459" y="6819088"/>
            <a:ext cx="2246681" cy="438912"/>
          </a:xfrm>
          <a:prstGeom prst="rect">
            <a:avLst/>
          </a:prstGeom>
        </p:spPr>
        <p:txBody>
          <a:bodyPr vert="horz" lIns="80088" tIns="40077" rIns="80088" bIns="40077" rtlCol="0" anchor="ctr"/>
          <a:lstStyle>
            <a:lvl1pPr algn="r">
              <a:defRPr sz="1000">
                <a:solidFill>
                  <a:schemeClr val="tx1"/>
                </a:solidFill>
                <a:latin typeface="Tahoma"/>
              </a:defRPr>
            </a:lvl1pPr>
          </a:lstStyle>
          <a:p>
            <a:fld id="{B298140F-E0CD-4C7C-B2BC-248C8D938E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30497" y="293688"/>
            <a:ext cx="7390800" cy="487237"/>
          </a:xfrm>
          <a:prstGeom prst="rect">
            <a:avLst/>
          </a:prstGeom>
        </p:spPr>
        <p:txBody>
          <a:bodyPr vert="horz" lIns="80088" tIns="40077" rIns="80088" bIns="40077" rtlCol="0" anchor="t" anchorCtr="0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79435" y="1706686"/>
            <a:ext cx="8642351" cy="4827587"/>
          </a:xfrm>
          <a:prstGeom prst="rect">
            <a:avLst/>
          </a:prstGeom>
        </p:spPr>
        <p:txBody>
          <a:bodyPr vert="horz" lIns="80088" tIns="40077" rIns="80088" bIns="40077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C40657-F36F-9D47-B9CC-FF371419CFE2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247" y="52336"/>
            <a:ext cx="858714" cy="76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26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2" r:id="rId3"/>
    <p:sldLayoutId id="2147483663" r:id="rId4"/>
    <p:sldLayoutId id="2147483664" r:id="rId5"/>
    <p:sldLayoutId id="2147483665" r:id="rId6"/>
    <p:sldLayoutId id="2147483669" r:id="rId7"/>
    <p:sldLayoutId id="2147483952" r:id="rId8"/>
  </p:sldLayoutIdLst>
  <p:hf hdr="0" ftr="0" dt="0"/>
  <p:txStyles>
    <p:titleStyle>
      <a:lvl1pPr algn="l" defTabSz="800918" rtl="0" eaLnBrk="1" latinLnBrk="0" hangingPunct="1">
        <a:spcBef>
          <a:spcPct val="0"/>
        </a:spcBef>
        <a:buNone/>
        <a:defRPr sz="2400" b="1" i="0" kern="1200" baseline="0">
          <a:solidFill>
            <a:schemeClr val="bg1"/>
          </a:solidFill>
          <a:latin typeface="Tahoma"/>
          <a:ea typeface="+mj-ea"/>
          <a:cs typeface="+mj-cs"/>
        </a:defRPr>
      </a:lvl1pPr>
    </p:titleStyle>
    <p:bodyStyle>
      <a:lvl1pPr marL="300335" indent="-300335" algn="l" defTabSz="80091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ahoma"/>
          <a:ea typeface="+mn-ea"/>
          <a:cs typeface="+mn-cs"/>
        </a:defRPr>
      </a:lvl1pPr>
      <a:lvl2pPr marL="650754" indent="-250297" algn="l" defTabSz="800918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Tahoma"/>
          <a:ea typeface="+mn-ea"/>
          <a:cs typeface="+mn-cs"/>
        </a:defRPr>
      </a:lvl2pPr>
      <a:lvl3pPr marL="1001142" indent="-200318" algn="l" defTabSz="80091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ahoma"/>
          <a:ea typeface="+mn-ea"/>
          <a:cs typeface="+mn-cs"/>
        </a:defRPr>
      </a:lvl3pPr>
      <a:lvl4pPr marL="1401596" indent="-200318" algn="l" defTabSz="80091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/>
          <a:ea typeface="+mn-ea"/>
          <a:cs typeface="+mn-cs"/>
        </a:defRPr>
      </a:lvl4pPr>
      <a:lvl5pPr marL="1802035" indent="-200318" algn="l" defTabSz="80091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ahoma"/>
          <a:ea typeface="+mn-ea"/>
          <a:cs typeface="+mn-cs"/>
        </a:defRPr>
      </a:lvl5pPr>
      <a:lvl6pPr marL="2202504" indent="-200318" algn="l" defTabSz="8009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602981" indent="-200318" algn="l" defTabSz="8009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003420" indent="-200318" algn="l" defTabSz="8009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403909" indent="-200318" algn="l" defTabSz="8009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00481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00918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366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820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02277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02735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3198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203664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04" userDrawn="1">
          <p15:clr>
            <a:srgbClr val="F26B43"/>
          </p15:clr>
        </p15:guide>
        <p15:guide id="2" pos="302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EDACCDD-566C-4945-9D4B-E913F3E49D3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43900" cy="8001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4459" y="6819088"/>
            <a:ext cx="2246681" cy="438912"/>
          </a:xfrm>
          <a:prstGeom prst="rect">
            <a:avLst/>
          </a:prstGeom>
        </p:spPr>
        <p:txBody>
          <a:bodyPr vert="horz" lIns="80088" tIns="40077" rIns="80088" bIns="40077" rtlCol="0" anchor="ctr"/>
          <a:lstStyle>
            <a:lvl1pPr algn="r">
              <a:defRPr sz="1000">
                <a:solidFill>
                  <a:schemeClr val="tx1"/>
                </a:solidFill>
                <a:latin typeface="Tahoma"/>
              </a:defRPr>
            </a:lvl1pPr>
          </a:lstStyle>
          <a:p>
            <a:pPr defTabSz="402560"/>
            <a:fld id="{B298140F-E0CD-4C7C-B2BC-248C8D938E09}" type="slidenum">
              <a:rPr lang="en-US" smtClean="0">
                <a:solidFill>
                  <a:prstClr val="black"/>
                </a:solidFill>
              </a:rPr>
              <a:pPr defTabSz="40256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30497" y="293688"/>
            <a:ext cx="7390800" cy="487237"/>
          </a:xfrm>
          <a:prstGeom prst="rect">
            <a:avLst/>
          </a:prstGeom>
        </p:spPr>
        <p:txBody>
          <a:bodyPr vert="horz" lIns="80088" tIns="40077" rIns="80088" bIns="40077" rtlCol="0" anchor="t" anchorCtr="0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79435" y="1706686"/>
            <a:ext cx="8642351" cy="4827587"/>
          </a:xfrm>
          <a:prstGeom prst="rect">
            <a:avLst/>
          </a:prstGeom>
        </p:spPr>
        <p:txBody>
          <a:bodyPr vert="horz" lIns="80088" tIns="40077" rIns="80088" bIns="40077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C40657-F36F-9D47-B9CC-FF371419CFE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247" y="52336"/>
            <a:ext cx="858714" cy="76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50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</p:sldLayoutIdLst>
  <p:hf hdr="0" ftr="0" dt="0"/>
  <p:txStyles>
    <p:titleStyle>
      <a:lvl1pPr algn="l" defTabSz="800918" rtl="0" eaLnBrk="1" latinLnBrk="0" hangingPunct="1">
        <a:spcBef>
          <a:spcPct val="0"/>
        </a:spcBef>
        <a:buNone/>
        <a:defRPr sz="2400" b="1" i="0" kern="1200" baseline="0">
          <a:solidFill>
            <a:schemeClr val="bg1"/>
          </a:solidFill>
          <a:latin typeface="Tahoma"/>
          <a:ea typeface="+mj-ea"/>
          <a:cs typeface="+mj-cs"/>
        </a:defRPr>
      </a:lvl1pPr>
    </p:titleStyle>
    <p:bodyStyle>
      <a:lvl1pPr marL="300335" indent="-300335" algn="l" defTabSz="80091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ahoma"/>
          <a:ea typeface="+mn-ea"/>
          <a:cs typeface="+mn-cs"/>
        </a:defRPr>
      </a:lvl1pPr>
      <a:lvl2pPr marL="650754" indent="-250297" algn="l" defTabSz="800918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Tahoma"/>
          <a:ea typeface="+mn-ea"/>
          <a:cs typeface="+mn-cs"/>
        </a:defRPr>
      </a:lvl2pPr>
      <a:lvl3pPr marL="1001142" indent="-200318" algn="l" defTabSz="80091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ahoma"/>
          <a:ea typeface="+mn-ea"/>
          <a:cs typeface="+mn-cs"/>
        </a:defRPr>
      </a:lvl3pPr>
      <a:lvl4pPr marL="1401596" indent="-200318" algn="l" defTabSz="80091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/>
          <a:ea typeface="+mn-ea"/>
          <a:cs typeface="+mn-cs"/>
        </a:defRPr>
      </a:lvl4pPr>
      <a:lvl5pPr marL="1802035" indent="-200318" algn="l" defTabSz="80091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ahoma"/>
          <a:ea typeface="+mn-ea"/>
          <a:cs typeface="+mn-cs"/>
        </a:defRPr>
      </a:lvl5pPr>
      <a:lvl6pPr marL="2202504" indent="-200318" algn="l" defTabSz="8009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602981" indent="-200318" algn="l" defTabSz="8009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003420" indent="-200318" algn="l" defTabSz="8009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403909" indent="-200318" algn="l" defTabSz="8009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00481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00918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366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820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02277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02735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3198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203664" algn="l" defTabSz="8009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04">
          <p15:clr>
            <a:srgbClr val="F26B43"/>
          </p15:clr>
        </p15:guide>
        <p15:guide id="2" pos="302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9135" y="344245"/>
            <a:ext cx="7419109" cy="55939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 defTabSz="710022"/>
            <a:r>
              <a:rPr lang="en-US"/>
              <a:t>Click to add slide title  [1 line max]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18509" y="344244"/>
            <a:ext cx="4364182" cy="25818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lang="en-US" sz="1412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defTabSz="860633"/>
            <a:r>
              <a:rPr lang="en-US" kern="1300">
                <a:solidFill>
                  <a:srgbClr val="820000">
                    <a:lumMod val="60000"/>
                    <a:lumOff val="40000"/>
                  </a:srgbClr>
                </a:solidFill>
              </a:rPr>
              <a:t>DRAFT - JUNE 18,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15647" y="7039804"/>
            <a:ext cx="436418" cy="10327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41">
                <a:solidFill>
                  <a:schemeClr val="tx1"/>
                </a:solidFill>
              </a:defRPr>
            </a:lvl1pPr>
          </a:lstStyle>
          <a:p>
            <a:pPr defTabSz="129095"/>
            <a:fld id="{B8CF816B-9294-4217-925C-05510E76653E}" type="slidenum">
              <a:rPr lang="en-US" kern="1300" smtClean="0">
                <a:solidFill>
                  <a:prstClr val="black"/>
                </a:solidFill>
              </a:rPr>
              <a:pPr defTabSz="129095"/>
              <a:t>‹#›</a:t>
            </a:fld>
            <a:endParaRPr lang="en-US" kern="130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49134" y="7039804"/>
            <a:ext cx="4364182" cy="10327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defTabSz="129095"/>
            <a:r>
              <a:rPr lang="en-US" sz="941" i="1" kern="1300">
                <a:solidFill>
                  <a:prstClr val="black"/>
                </a:solidFill>
                <a:cs typeface="Arial" panose="020B0604020202020204" pitchFamily="34" charset="0"/>
              </a:rPr>
              <a:t>Rubellite Energy Inc. | Private and Confidential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49135" y="1204857"/>
            <a:ext cx="8902931" cy="172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60633"/>
            <a:endParaRPr lang="en-US" sz="1694" kern="13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49135" y="6884894"/>
            <a:ext cx="8902931" cy="172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60633"/>
            <a:endParaRPr lang="en-US" sz="1694" kern="1300">
              <a:solidFill>
                <a:prstClr val="white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E95563A-6FE6-4BA7-BFCF-F46495ED40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8190" y="413094"/>
            <a:ext cx="1294205" cy="72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82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</p:sldLayoutIdLst>
  <p:hf hdr="0" dt="0"/>
  <p:txStyles>
    <p:titleStyle>
      <a:lvl1pPr algn="l" defTabSz="946697" rtl="0" eaLnBrk="1" latinLnBrk="0" hangingPunct="1">
        <a:lnSpc>
          <a:spcPts val="1694"/>
        </a:lnSpc>
        <a:spcBef>
          <a:spcPct val="0"/>
        </a:spcBef>
        <a:buNone/>
        <a:defRPr lang="en-US" sz="1694" b="1" kern="1200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674" indent="-236674" algn="l" defTabSz="946697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2899" kern="1200">
          <a:solidFill>
            <a:schemeClr val="tx1"/>
          </a:solidFill>
          <a:latin typeface="+mn-lt"/>
          <a:ea typeface="+mn-ea"/>
          <a:cs typeface="+mn-cs"/>
        </a:defRPr>
      </a:lvl1pPr>
      <a:lvl2pPr marL="710022" indent="-236674" algn="l" defTabSz="94669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2485" kern="1200">
          <a:solidFill>
            <a:schemeClr val="tx1"/>
          </a:solidFill>
          <a:latin typeface="+mn-lt"/>
          <a:ea typeface="+mn-ea"/>
          <a:cs typeface="+mn-cs"/>
        </a:defRPr>
      </a:lvl2pPr>
      <a:lvl3pPr marL="1183371" indent="-236674" algn="l" defTabSz="94669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2071" kern="1200">
          <a:solidFill>
            <a:schemeClr val="tx1"/>
          </a:solidFill>
          <a:latin typeface="+mn-lt"/>
          <a:ea typeface="+mn-ea"/>
          <a:cs typeface="+mn-cs"/>
        </a:defRPr>
      </a:lvl3pPr>
      <a:lvl4pPr marL="1656719" indent="-236674" algn="l" defTabSz="94669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4pPr>
      <a:lvl5pPr marL="2130067" indent="-236674" algn="l" defTabSz="94669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5pPr>
      <a:lvl6pPr marL="2603416" indent="-236674" algn="l" defTabSz="94669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6pPr>
      <a:lvl7pPr marL="3076764" indent="-236674" algn="l" defTabSz="94669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7pPr>
      <a:lvl8pPr marL="3550112" indent="-236674" algn="l" defTabSz="94669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8pPr>
      <a:lvl9pPr marL="4023461" indent="-236674" algn="l" defTabSz="94669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095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1pPr>
      <a:lvl2pPr marL="129095" algn="l" defTabSz="129095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2pPr>
      <a:lvl3pPr marL="258190" algn="l" defTabSz="129095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3pPr>
      <a:lvl4pPr marL="387285" algn="l" defTabSz="129095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4pPr>
      <a:lvl5pPr marL="516380" algn="l" defTabSz="129095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5pPr>
      <a:lvl6pPr marL="645475" algn="l" defTabSz="129095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6pPr>
      <a:lvl7pPr marL="774570" algn="l" defTabSz="129095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7pPr>
      <a:lvl8pPr marL="903665" algn="l" defTabSz="129095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8pPr>
      <a:lvl9pPr marL="1032760" algn="l" defTabSz="129095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8">
          <p15:clr>
            <a:srgbClr val="F26B43"/>
          </p15:clr>
        </p15:guide>
        <p15:guide id="2" pos="6108">
          <p15:clr>
            <a:srgbClr val="F26B43"/>
          </p15:clr>
        </p15:guide>
        <p15:guide id="3" orient="horz" pos="4548">
          <p15:clr>
            <a:srgbClr val="F26B43"/>
          </p15:clr>
        </p15:guide>
        <p15:guide id="4" orient="horz" pos="97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F8D1A5-6DD8-2701-DD73-6EDE0757EB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632" y="1282571"/>
            <a:ext cx="6750397" cy="499770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2AC08-9941-4DF1-9601-B98183FD97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129095"/>
            <a:fld id="{B8CF816B-9294-4217-925C-05510E76653E}" type="slidenum">
              <a:rPr lang="en-US" kern="1300">
                <a:solidFill>
                  <a:prstClr val="black"/>
                </a:solidFill>
                <a:latin typeface="Tahoma"/>
              </a:rPr>
              <a:pPr defTabSz="129095"/>
              <a:t>1</a:t>
            </a:fld>
            <a:endParaRPr lang="en-US" kern="1300">
              <a:solidFill>
                <a:prstClr val="black"/>
              </a:solidFill>
              <a:latin typeface="Tahoma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8934EBB-BE7B-4087-A552-20254D81F22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485" y="373380"/>
            <a:ext cx="1962083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B84A5B2-96F1-4CA9-89B1-1214B20A2086}"/>
              </a:ext>
            </a:extLst>
          </p:cNvPr>
          <p:cNvSpPr txBox="1"/>
          <p:nvPr/>
        </p:nvSpPr>
        <p:spPr>
          <a:xfrm>
            <a:off x="4144318" y="1672389"/>
            <a:ext cx="1113482" cy="24288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Bef>
                <a:spcPts val="600"/>
              </a:spcBef>
            </a:pPr>
            <a:endParaRPr lang="en-CA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D6B488BF-0987-9C10-4AAE-65171A52B94D}"/>
              </a:ext>
            </a:extLst>
          </p:cNvPr>
          <p:cNvSpPr/>
          <p:nvPr/>
        </p:nvSpPr>
        <p:spPr>
          <a:xfrm>
            <a:off x="2418120" y="3890808"/>
            <a:ext cx="371475" cy="352425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 anchorCtr="1"/>
          <a:lstStyle/>
          <a:p>
            <a:pPr algn="ctr"/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4B1860C-5861-639A-4283-5D9BC20FC6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6849" y="4725557"/>
            <a:ext cx="5291719" cy="196549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59D398C5-6951-0EFD-2ED0-14A5418F88F7}"/>
              </a:ext>
            </a:extLst>
          </p:cNvPr>
          <p:cNvSpPr/>
          <p:nvPr/>
        </p:nvSpPr>
        <p:spPr>
          <a:xfrm>
            <a:off x="6493724" y="4725557"/>
            <a:ext cx="371475" cy="352425"/>
          </a:xfrm>
          <a:prstGeom prst="star5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 anchorCtr="1"/>
          <a:lstStyle/>
          <a:p>
            <a:pPr algn="ctr"/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B51835-14FD-F3B0-BACF-862E1F5BADB3}"/>
              </a:ext>
            </a:extLst>
          </p:cNvPr>
          <p:cNvSpPr/>
          <p:nvPr/>
        </p:nvSpPr>
        <p:spPr>
          <a:xfrm>
            <a:off x="7436485" y="5364365"/>
            <a:ext cx="57150" cy="1143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 anchorCtr="1"/>
          <a:lstStyle/>
          <a:p>
            <a:pPr algn="ctr"/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1138DA8-1D9B-2291-0940-BA1BC2E271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464" y="5483153"/>
            <a:ext cx="1606633" cy="78744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5BBFB79-9648-6192-7BFD-61F23E9AD2D3}"/>
              </a:ext>
            </a:extLst>
          </p:cNvPr>
          <p:cNvSpPr txBox="1"/>
          <p:nvPr/>
        </p:nvSpPr>
        <p:spPr>
          <a:xfrm>
            <a:off x="7044197" y="1304096"/>
            <a:ext cx="2354371" cy="3210745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63529" tIns="63529" rIns="63529" bIns="63529" rtlCol="0" anchor="t">
            <a:noAutofit/>
          </a:bodyPr>
          <a:lstStyle/>
          <a:p>
            <a:pPr algn="just" defTabSz="370206">
              <a:spcBef>
                <a:spcPts val="529"/>
              </a:spcBef>
              <a:spcAft>
                <a:spcPts val="265"/>
              </a:spcAft>
            </a:pPr>
            <a:r>
              <a:rPr lang="en-US" sz="1000" b="1" dirty="0">
                <a:solidFill>
                  <a:prstClr val="black"/>
                </a:solidFill>
                <a:latin typeface="Tahoma"/>
                <a:cs typeface="Arial"/>
              </a:rPr>
              <a:t>Land Overview:</a:t>
            </a:r>
            <a:endParaRPr lang="en-US" sz="970" b="1" dirty="0">
              <a:solidFill>
                <a:prstClr val="black"/>
              </a:solidFill>
              <a:latin typeface="Tahoma"/>
              <a:cs typeface="Arial"/>
            </a:endParaRPr>
          </a:p>
          <a:p>
            <a:pPr marL="118789" lvl="1" indent="-118789" defTabSz="370206">
              <a:spcAft>
                <a:spcPts val="265"/>
              </a:spcAft>
              <a:buFont typeface="Wingdings" panose="05000000000000000000" pitchFamily="2" charset="2"/>
              <a:buChar char="§"/>
            </a:pPr>
            <a:r>
              <a:rPr lang="en-US" sz="971" dirty="0">
                <a:solidFill>
                  <a:prstClr val="black"/>
                </a:solidFill>
                <a:latin typeface="Tahoma"/>
                <a:ea typeface="Tahoma"/>
                <a:cs typeface="Arial"/>
              </a:rPr>
              <a:t>Rubellite 100% WI</a:t>
            </a:r>
          </a:p>
          <a:p>
            <a:pPr marL="118789" lvl="1" indent="-118789" defTabSz="370206">
              <a:spcAft>
                <a:spcPts val="265"/>
              </a:spcAft>
              <a:buFont typeface="Wingdings" panose="05000000000000000000" pitchFamily="2" charset="2"/>
              <a:buChar char="§"/>
            </a:pPr>
            <a:r>
              <a:rPr lang="en-US" sz="971" dirty="0">
                <a:solidFill>
                  <a:prstClr val="black"/>
                </a:solidFill>
                <a:latin typeface="Tahoma"/>
                <a:ea typeface="Tahoma"/>
                <a:cs typeface="Arial"/>
              </a:rPr>
              <a:t>Large land position with Clearwater potential</a:t>
            </a:r>
          </a:p>
          <a:p>
            <a:pPr marL="118789" lvl="1" indent="-118789" defTabSz="370206">
              <a:spcAft>
                <a:spcPts val="265"/>
              </a:spcAft>
              <a:buFont typeface="Wingdings" panose="05000000000000000000" pitchFamily="2" charset="2"/>
              <a:buChar char="§"/>
            </a:pPr>
            <a:r>
              <a:rPr lang="en-US" sz="971" dirty="0">
                <a:solidFill>
                  <a:prstClr val="black"/>
                </a:solidFill>
                <a:latin typeface="Tahoma"/>
                <a:ea typeface="Tahoma"/>
                <a:cs typeface="Arial"/>
              </a:rPr>
              <a:t>Crown S/S royalty, no additional GORs</a:t>
            </a:r>
          </a:p>
          <a:p>
            <a:pPr marL="0" lvl="1" defTabSz="370206">
              <a:spcAft>
                <a:spcPts val="265"/>
              </a:spcAft>
            </a:pPr>
            <a:endParaRPr lang="en-US" sz="971" b="1" dirty="0">
              <a:solidFill>
                <a:prstClr val="black"/>
              </a:solidFill>
              <a:latin typeface="Tahoma"/>
              <a:ea typeface="Tahoma"/>
              <a:cs typeface="Arial"/>
            </a:endParaRPr>
          </a:p>
          <a:p>
            <a:pPr marL="0" lvl="1" defTabSz="370206">
              <a:spcAft>
                <a:spcPts val="265"/>
              </a:spcAft>
            </a:pPr>
            <a:r>
              <a:rPr lang="en-US" sz="971" b="1" dirty="0">
                <a:solidFill>
                  <a:prstClr val="black"/>
                </a:solidFill>
                <a:latin typeface="Tahoma"/>
                <a:ea typeface="Tahoma"/>
                <a:cs typeface="Arial"/>
              </a:rPr>
              <a:t>Prospect Overview:</a:t>
            </a:r>
          </a:p>
          <a:p>
            <a:pPr marL="137160" indent="-13716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10m of oil-stained sand encountered by vertical test</a:t>
            </a:r>
          </a:p>
          <a:p>
            <a:pPr marL="137160" indent="-13716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Core and logs indicate porosity &gt;30% and permeability &gt;1000mD</a:t>
            </a:r>
          </a:p>
          <a:p>
            <a:pPr marL="137160" indent="-13716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Low disturbance pad is constructed</a:t>
            </a:r>
          </a:p>
          <a:p>
            <a:pPr marL="137160" indent="-13716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Near highway access</a:t>
            </a:r>
            <a:br>
              <a:rPr lang="en-US" sz="971" dirty="0">
                <a:solidFill>
                  <a:prstClr val="black"/>
                </a:solidFill>
                <a:latin typeface="Tahoma"/>
                <a:ea typeface="Tahoma"/>
                <a:cs typeface="Arial"/>
              </a:rPr>
            </a:br>
            <a:endParaRPr lang="en-US" sz="971" dirty="0">
              <a:solidFill>
                <a:prstClr val="black"/>
              </a:solidFill>
              <a:latin typeface="Tahoma"/>
              <a:ea typeface="Tahoma"/>
              <a:cs typeface="Arial"/>
            </a:endParaRPr>
          </a:p>
        </p:txBody>
      </p:sp>
      <p:sp>
        <p:nvSpPr>
          <p:cNvPr id="17" name="Title 5">
            <a:extLst>
              <a:ext uri="{FF2B5EF4-FFF2-40B4-BE49-F238E27FC236}">
                <a16:creationId xmlns:a16="http://schemas.microsoft.com/office/drawing/2014/main" id="{CCD7BD9A-D9EE-8099-0E8B-B435A122A763}"/>
              </a:ext>
            </a:extLst>
          </p:cNvPr>
          <p:cNvSpPr txBox="1">
            <a:spLocks/>
          </p:cNvSpPr>
          <p:nvPr/>
        </p:nvSpPr>
        <p:spPr>
          <a:xfrm>
            <a:off x="388464" y="328933"/>
            <a:ext cx="6858000" cy="52443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46697" rtl="0" eaLnBrk="1" latinLnBrk="0" hangingPunct="1">
              <a:lnSpc>
                <a:spcPts val="1694"/>
              </a:lnSpc>
              <a:spcBef>
                <a:spcPct val="0"/>
              </a:spcBef>
              <a:buNone/>
              <a:defRPr lang="en-US" sz="1694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/>
              <a:t>Rubellite Asset Profile | </a:t>
            </a:r>
            <a:r>
              <a:rPr lang="en-CA" i="1" dirty="0"/>
              <a:t>North Utikuma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A5F0C0C-1AB0-F69E-B353-051503A2BE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8464" y="924453"/>
            <a:ext cx="7819645" cy="168507"/>
          </a:xfrm>
          <a:noFill/>
        </p:spPr>
        <p:txBody>
          <a:bodyPr lIns="0" tIns="0" rIns="0" bIns="0" anchor="t"/>
          <a:lstStyle/>
          <a:p>
            <a:r>
              <a:rPr lang="en-US" dirty="0"/>
              <a:t>Contiguous Land Position with Clearwater Potential 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12624394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1_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ASTER">
  <a:themeElements>
    <a:clrScheme name="Rubellite Energy">
      <a:dk1>
        <a:sysClr val="windowText" lastClr="000000"/>
      </a:dk1>
      <a:lt1>
        <a:sysClr val="window" lastClr="FFFFFF"/>
      </a:lt1>
      <a:dk2>
        <a:srgbClr val="820000"/>
      </a:dk2>
      <a:lt2>
        <a:srgbClr val="71C107"/>
      </a:lt2>
      <a:accent1>
        <a:srgbClr val="E40079"/>
      </a:accent1>
      <a:accent2>
        <a:srgbClr val="00A037"/>
      </a:accent2>
      <a:accent3>
        <a:srgbClr val="F7941D"/>
      </a:accent3>
      <a:accent4>
        <a:srgbClr val="FF2499"/>
      </a:accent4>
      <a:accent5>
        <a:srgbClr val="EBE115"/>
      </a:accent5>
      <a:accent6>
        <a:srgbClr val="00B0F0"/>
      </a:accent6>
      <a:hlink>
        <a:srgbClr val="3E33C7"/>
      </a:hlink>
      <a:folHlink>
        <a:srgbClr val="88468A"/>
      </a:folHlink>
    </a:clrScheme>
    <a:fontScheme name="Rubellite Energy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lIns="45720" tIns="45720" rIns="45720" bIns="45720" rtlCol="0" anchor="ctr" anchorCtr="1"/>
      <a:lstStyle>
        <a:defPPr algn="ctr">
          <a:defRPr sz="10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" cap="sq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37160" indent="-137160">
          <a:spcBef>
            <a:spcPts val="600"/>
          </a:spcBef>
          <a:buFont typeface="Wingdings" panose="05000000000000000000" pitchFamily="2" charset="2"/>
          <a:buChar char="§"/>
          <a:defRPr sz="12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ORMATTED-BASE-FILE_[BeforeSetDefaults].potx" id="{2C9F7CAF-3F77-45D8-8D47-702AF7B64518}" vid="{64C86F71-B8FB-45BF-ADCA-6751E89822A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aa9a43-701f-4577-840f-68be80cc82c3">
      <Terms xmlns="http://schemas.microsoft.com/office/infopath/2007/PartnerControls"/>
    </lcf76f155ced4ddcb4097134ff3c332f>
    <TaxCatchAll xmlns="216e988d-a25e-48ca-9465-dd5a8e07da7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080D0E4F49394A85897172672B78FA" ma:contentTypeVersion="12" ma:contentTypeDescription="Create a new document." ma:contentTypeScope="" ma:versionID="c89baf2b26482665b830c7f77f041533">
  <xsd:schema xmlns:xsd="http://www.w3.org/2001/XMLSchema" xmlns:xs="http://www.w3.org/2001/XMLSchema" xmlns:p="http://schemas.microsoft.com/office/2006/metadata/properties" xmlns:ns2="e3aa9a43-701f-4577-840f-68be80cc82c3" xmlns:ns3="216e988d-a25e-48ca-9465-dd5a8e07da70" targetNamespace="http://schemas.microsoft.com/office/2006/metadata/properties" ma:root="true" ma:fieldsID="a3b11c2b452de60c2f4629d1bd789aa9" ns2:_="" ns3:_="">
    <xsd:import namespace="e3aa9a43-701f-4577-840f-68be80cc82c3"/>
    <xsd:import namespace="216e988d-a25e-48ca-9465-dd5a8e07da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aa9a43-701f-4577-840f-68be80cc82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e2e39a34-434c-46b8-ba3c-1bd80a29a0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6e988d-a25e-48ca-9465-dd5a8e07da7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ae8e558-7046-4222-b999-cd1b59f1d2d2}" ma:internalName="TaxCatchAll" ma:showField="CatchAllData" ma:web="216e988d-a25e-48ca-9465-dd5a8e07da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A7DBCE-E106-4725-94B7-0B2B16549F29}">
  <ds:schemaRefs>
    <ds:schemaRef ds:uri="216e988d-a25e-48ca-9465-dd5a8e07da70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e3aa9a43-701f-4577-840f-68be80cc82c3"/>
    <ds:schemaRef ds:uri="http://schemas.microsoft.com/office/2006/metadata/properties"/>
    <ds:schemaRef ds:uri="http://purl.org/dc/terms/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2F496EE-93BC-4D39-B8A3-167A298B41B9}">
  <ds:schemaRefs>
    <ds:schemaRef ds:uri="216e988d-a25e-48ca-9465-dd5a8e07da70"/>
    <ds:schemaRef ds:uri="e3aa9a43-701f-4577-840f-68be80cc82c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965ED7A-1685-4163-AA54-B3F60B8E02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68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Tahoma</vt:lpstr>
      <vt:lpstr>Wingdings</vt:lpstr>
      <vt:lpstr>6_Office Theme</vt:lpstr>
      <vt:lpstr>11_Office Theme</vt:lpstr>
      <vt:lpstr>2_MASTER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Lorenzo Chiarastella</dc:creator>
  <cp:lastModifiedBy>Kayley Stokes</cp:lastModifiedBy>
  <cp:revision>5</cp:revision>
  <cp:lastPrinted>2023-01-11T16:14:42Z</cp:lastPrinted>
  <dcterms:modified xsi:type="dcterms:W3CDTF">2025-03-11T21:05:55Z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0x0101005C080D0E4F49394A85897172672B78FA</vt:lpwstr>
  </property>
  <property fmtid="{D5CDD505-2E9C-101B-9397-08002B2CF9AE}" pid="3" name="MediaServiceImageTags">
    <vt:lpwstr/>
  </property>
</Properties>
</file>